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</p:sldIdLst>
  <p:sldSz cx="9144000" cy="5143500" type="screen16x9"/>
  <p:notesSz cx="6858000" cy="9144000"/>
  <p:defaultTextStyle>
    <a:defPPr>
      <a:defRPr lang="ca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EF59D5-ADC6-47BB-AAC0-1E6C36A6459C}" v="1" dt="2023-02-11T20:57:57.7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40" y="3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microsoft.com/office/2015/10/relationships/revisionInfo" Target="revisionInfo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nis Expósito Navarro" userId="a25a1985ca23c63f" providerId="LiveId" clId="{82EF59D5-ADC6-47BB-AAC0-1E6C36A6459C}"/>
    <pc:docChg chg="undo custSel modSld">
      <pc:chgData name="Denis Expósito Navarro" userId="a25a1985ca23c63f" providerId="LiveId" clId="{82EF59D5-ADC6-47BB-AAC0-1E6C36A6459C}" dt="2023-02-12T06:51:40.097" v="61" actId="1076"/>
      <pc:docMkLst>
        <pc:docMk/>
      </pc:docMkLst>
      <pc:sldChg chg="addSp delSp modSp mod">
        <pc:chgData name="Denis Expósito Navarro" userId="a25a1985ca23c63f" providerId="LiveId" clId="{82EF59D5-ADC6-47BB-AAC0-1E6C36A6459C}" dt="2023-02-12T06:51:40.097" v="61" actId="1076"/>
        <pc:sldMkLst>
          <pc:docMk/>
          <pc:sldMk cId="0" sldId="256"/>
        </pc:sldMkLst>
        <pc:spChg chg="add mod">
          <ac:chgData name="Denis Expósito Navarro" userId="a25a1985ca23c63f" providerId="LiveId" clId="{82EF59D5-ADC6-47BB-AAC0-1E6C36A6459C}" dt="2023-02-12T06:51:40.097" v="61" actId="1076"/>
          <ac:spMkLst>
            <pc:docMk/>
            <pc:sldMk cId="0" sldId="256"/>
            <ac:spMk id="2" creationId="{D3FAE2E8-CF95-A2A8-4AE3-05C1C2A07796}"/>
          </ac:spMkLst>
        </pc:spChg>
        <pc:spChg chg="mod">
          <ac:chgData name="Denis Expósito Navarro" userId="a25a1985ca23c63f" providerId="LiveId" clId="{82EF59D5-ADC6-47BB-AAC0-1E6C36A6459C}" dt="2023-02-12T06:51:13.667" v="58" actId="1076"/>
          <ac:spMkLst>
            <pc:docMk/>
            <pc:sldMk cId="0" sldId="256"/>
            <ac:spMk id="119" creationId="{00000000-0000-0000-0000-000000000000}"/>
          </ac:spMkLst>
        </pc:spChg>
        <pc:spChg chg="del mod">
          <ac:chgData name="Denis Expósito Navarro" userId="a25a1985ca23c63f" providerId="LiveId" clId="{82EF59D5-ADC6-47BB-AAC0-1E6C36A6459C}" dt="2023-02-11T20:59:31.257" v="44" actId="478"/>
          <ac:spMkLst>
            <pc:docMk/>
            <pc:sldMk cId="0" sldId="256"/>
            <ac:spMk id="120" creationId="{00000000-0000-0000-0000-000000000000}"/>
          </ac:spMkLst>
        </pc:spChg>
        <pc:picChg chg="mod">
          <ac:chgData name="Denis Expósito Navarro" userId="a25a1985ca23c63f" providerId="LiveId" clId="{82EF59D5-ADC6-47BB-AAC0-1E6C36A6459C}" dt="2023-02-11T20:58:29.136" v="28" actId="1076"/>
          <ac:picMkLst>
            <pc:docMk/>
            <pc:sldMk cId="0" sldId="256"/>
            <ac:picMk id="118" creationId="{00000000-0000-0000-0000-000000000000}"/>
          </ac:picMkLst>
        </pc:picChg>
      </pc:sldChg>
      <pc:sldChg chg="delSp modSp mod">
        <pc:chgData name="Denis Expósito Navarro" userId="a25a1985ca23c63f" providerId="LiveId" clId="{82EF59D5-ADC6-47BB-AAC0-1E6C36A6459C}" dt="2023-02-11T21:00:04.437" v="52" actId="478"/>
        <pc:sldMkLst>
          <pc:docMk/>
          <pc:sldMk cId="0" sldId="257"/>
        </pc:sldMkLst>
        <pc:spChg chg="del">
          <ac:chgData name="Denis Expósito Navarro" userId="a25a1985ca23c63f" providerId="LiveId" clId="{82EF59D5-ADC6-47BB-AAC0-1E6C36A6459C}" dt="2023-02-11T21:00:03.504" v="51" actId="478"/>
          <ac:spMkLst>
            <pc:docMk/>
            <pc:sldMk cId="0" sldId="257"/>
            <ac:spMk id="121" creationId="{00000000-0000-0000-0000-000000000000}"/>
          </ac:spMkLst>
        </pc:spChg>
        <pc:spChg chg="del">
          <ac:chgData name="Denis Expósito Navarro" userId="a25a1985ca23c63f" providerId="LiveId" clId="{82EF59D5-ADC6-47BB-AAC0-1E6C36A6459C}" dt="2023-02-11T21:00:04.437" v="52" actId="478"/>
          <ac:spMkLst>
            <pc:docMk/>
            <pc:sldMk cId="0" sldId="257"/>
            <ac:spMk id="122" creationId="{00000000-0000-0000-0000-000000000000}"/>
          </ac:spMkLst>
        </pc:spChg>
        <pc:spChg chg="del">
          <ac:chgData name="Denis Expósito Navarro" userId="a25a1985ca23c63f" providerId="LiveId" clId="{82EF59D5-ADC6-47BB-AAC0-1E6C36A6459C}" dt="2023-02-11T21:00:01.685" v="50" actId="478"/>
          <ac:spMkLst>
            <pc:docMk/>
            <pc:sldMk cId="0" sldId="257"/>
            <ac:spMk id="123" creationId="{00000000-0000-0000-0000-000000000000}"/>
          </ac:spMkLst>
        </pc:spChg>
        <pc:picChg chg="mod">
          <ac:chgData name="Denis Expósito Navarro" userId="a25a1985ca23c63f" providerId="LiveId" clId="{82EF59D5-ADC6-47BB-AAC0-1E6C36A6459C}" dt="2023-02-11T20:59:58.590" v="49" actId="1076"/>
          <ac:picMkLst>
            <pc:docMk/>
            <pc:sldMk cId="0" sldId="257"/>
            <ac:picMk id="124" creationId="{00000000-0000-0000-0000-000000000000}"/>
          </ac:picMkLst>
        </pc:picChg>
      </pc:sldChg>
      <pc:sldChg chg="delSp mod">
        <pc:chgData name="Denis Expósito Navarro" userId="a25a1985ca23c63f" providerId="LiveId" clId="{82EF59D5-ADC6-47BB-AAC0-1E6C36A6459C}" dt="2023-02-11T21:00:10.047" v="53" actId="478"/>
        <pc:sldMkLst>
          <pc:docMk/>
          <pc:sldMk cId="0" sldId="258"/>
        </pc:sldMkLst>
        <pc:spChg chg="del">
          <ac:chgData name="Denis Expósito Navarro" userId="a25a1985ca23c63f" providerId="LiveId" clId="{82EF59D5-ADC6-47BB-AAC0-1E6C36A6459C}" dt="2023-02-11T21:00:10.047" v="53" actId="478"/>
          <ac:spMkLst>
            <pc:docMk/>
            <pc:sldMk cId="0" sldId="258"/>
            <ac:spMk id="129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1C0F0622-9778-491F-8530-BD8EE33185E6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2012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311760" y="2936880"/>
            <a:ext cx="852012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8E97FA40-228D-44D1-AE0E-EF077054B124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/>
          </p:nvPr>
        </p:nvSpPr>
        <p:spPr>
          <a:xfrm>
            <a:off x="311760" y="293688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/>
          </p:nvPr>
        </p:nvSpPr>
        <p:spPr>
          <a:xfrm>
            <a:off x="4677840" y="293688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3B5FD7E7-B116-4EBE-B312-381B6B198654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3192480" y="115236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/>
          </p:nvPr>
        </p:nvSpPr>
        <p:spPr>
          <a:xfrm>
            <a:off x="6073200" y="115236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/>
          </p:nvPr>
        </p:nvSpPr>
        <p:spPr>
          <a:xfrm>
            <a:off x="311760" y="293688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/>
          </p:nvPr>
        </p:nvSpPr>
        <p:spPr>
          <a:xfrm>
            <a:off x="3192480" y="293688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/>
          </p:nvPr>
        </p:nvSpPr>
        <p:spPr>
          <a:xfrm>
            <a:off x="6073200" y="293688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A2EE23A9-55C8-429B-93EA-6796B31C2463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3F2A0EBE-D13B-4E54-AC34-11E24A38BAB3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subTitle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355284C9-F0BB-47F7-B5AC-4ADDA8F4F7BE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395F908-75B0-47D7-9041-4343EEFFC1C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3416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3416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F56BCC8D-979D-4CD1-8D13-8B923BC05CE4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A0B8AFA-C1AF-42B6-801A-529E7DF72B05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subTitle"/>
          </p:nvPr>
        </p:nvSpPr>
        <p:spPr>
          <a:xfrm>
            <a:off x="311760" y="444960"/>
            <a:ext cx="8520120" cy="2654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456B930-C8F9-4B0B-914E-AA76DE818969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3416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4"/>
          <p:cNvSpPr>
            <a:spLocks noGrp="1"/>
          </p:cNvSpPr>
          <p:nvPr>
            <p:ph/>
          </p:nvPr>
        </p:nvSpPr>
        <p:spPr>
          <a:xfrm>
            <a:off x="311760" y="293688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5719C2F5-3DD5-4873-A395-242E6F345C8C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FBC3E826-47A3-4DC4-A6D1-DEA91644D347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3416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/>
          </p:nvPr>
        </p:nvSpPr>
        <p:spPr>
          <a:xfrm>
            <a:off x="4677840" y="293688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63AA05B-90F4-46C7-8D7D-23C8E13A79D7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/>
          </p:nvPr>
        </p:nvSpPr>
        <p:spPr>
          <a:xfrm>
            <a:off x="311760" y="2936880"/>
            <a:ext cx="852012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381FCA13-7D26-461A-9F28-597B56C26736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2012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311760" y="2936880"/>
            <a:ext cx="852012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E398B08-544A-45BA-B764-40DA3105597C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/>
          </p:nvPr>
        </p:nvSpPr>
        <p:spPr>
          <a:xfrm>
            <a:off x="311760" y="293688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5"/>
          <p:cNvSpPr>
            <a:spLocks noGrp="1"/>
          </p:cNvSpPr>
          <p:nvPr>
            <p:ph/>
          </p:nvPr>
        </p:nvSpPr>
        <p:spPr>
          <a:xfrm>
            <a:off x="4677840" y="293688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F6777CE-21B4-4A12-A10D-71739B66F75A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/>
          </p:nvPr>
        </p:nvSpPr>
        <p:spPr>
          <a:xfrm>
            <a:off x="3192480" y="115236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/>
          </p:nvPr>
        </p:nvSpPr>
        <p:spPr>
          <a:xfrm>
            <a:off x="6073200" y="115236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/>
          </p:nvPr>
        </p:nvSpPr>
        <p:spPr>
          <a:xfrm>
            <a:off x="311760" y="293688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6"/>
          <p:cNvSpPr>
            <a:spLocks noGrp="1"/>
          </p:cNvSpPr>
          <p:nvPr>
            <p:ph/>
          </p:nvPr>
        </p:nvSpPr>
        <p:spPr>
          <a:xfrm>
            <a:off x="3192480" y="293688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7"/>
          <p:cNvSpPr>
            <a:spLocks noGrp="1"/>
          </p:cNvSpPr>
          <p:nvPr>
            <p:ph/>
          </p:nvPr>
        </p:nvSpPr>
        <p:spPr>
          <a:xfrm>
            <a:off x="6073200" y="293688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65D24F6-69C8-4E96-B9DC-8EFD71FAB849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28702F70-88E9-45B7-B2D1-15E3D518FCD7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subTitle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51FF73D-0599-46C1-AF3A-B8487333633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63AF6758-C6EB-4423-8CA3-B0B07DA48BB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3416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3416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BC2E839-B393-46C2-8D62-28C325DDEC8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72449C71-98F7-416A-9CC3-845CF7AD465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29F17CD8-262D-4058-AD12-68F82C685E12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subTitle"/>
          </p:nvPr>
        </p:nvSpPr>
        <p:spPr>
          <a:xfrm>
            <a:off x="311760" y="444960"/>
            <a:ext cx="8520120" cy="2654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8B53C303-62D7-4668-8577-8794AB0586EC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3416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/>
          </p:nvPr>
        </p:nvSpPr>
        <p:spPr>
          <a:xfrm>
            <a:off x="311760" y="293688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B00F01E4-E773-4734-851A-BE108097D3C9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3416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/>
          </p:nvPr>
        </p:nvSpPr>
        <p:spPr>
          <a:xfrm>
            <a:off x="4677840" y="293688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35051C3A-4622-4B61-8EBA-35710E966B58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4"/>
          <p:cNvSpPr>
            <a:spLocks noGrp="1"/>
          </p:cNvSpPr>
          <p:nvPr>
            <p:ph/>
          </p:nvPr>
        </p:nvSpPr>
        <p:spPr>
          <a:xfrm>
            <a:off x="311760" y="2936880"/>
            <a:ext cx="852012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66F6706B-9536-4F04-8828-5D6F27123870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2012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/>
          </p:nvPr>
        </p:nvSpPr>
        <p:spPr>
          <a:xfrm>
            <a:off x="311760" y="2936880"/>
            <a:ext cx="852012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6407CC96-B9BF-4B00-9D40-D417BB834C0E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4"/>
          <p:cNvSpPr>
            <a:spLocks noGrp="1"/>
          </p:cNvSpPr>
          <p:nvPr>
            <p:ph/>
          </p:nvPr>
        </p:nvSpPr>
        <p:spPr>
          <a:xfrm>
            <a:off x="311760" y="293688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5"/>
          <p:cNvSpPr>
            <a:spLocks noGrp="1"/>
          </p:cNvSpPr>
          <p:nvPr>
            <p:ph/>
          </p:nvPr>
        </p:nvSpPr>
        <p:spPr>
          <a:xfrm>
            <a:off x="4677840" y="293688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B73CD06C-0E30-4EEC-A06F-623CFD30B863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3192480" y="115236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/>
          </p:nvPr>
        </p:nvSpPr>
        <p:spPr>
          <a:xfrm>
            <a:off x="6073200" y="115236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/>
          </p:nvPr>
        </p:nvSpPr>
        <p:spPr>
          <a:xfrm>
            <a:off x="311760" y="293688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6"/>
          <p:cNvSpPr>
            <a:spLocks noGrp="1"/>
          </p:cNvSpPr>
          <p:nvPr>
            <p:ph/>
          </p:nvPr>
        </p:nvSpPr>
        <p:spPr>
          <a:xfrm>
            <a:off x="3192480" y="293688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7"/>
          <p:cNvSpPr>
            <a:spLocks noGrp="1"/>
          </p:cNvSpPr>
          <p:nvPr>
            <p:ph/>
          </p:nvPr>
        </p:nvSpPr>
        <p:spPr>
          <a:xfrm>
            <a:off x="6073200" y="293688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42849D4D-3D94-47FC-A7F8-626AA1067734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3416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3416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C3B12BFF-7E25-4DA2-A8DD-38149FF4492F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D9758C37-8C86-43BA-9F97-68E27593E90C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311760" y="444960"/>
            <a:ext cx="8520120" cy="2654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E9AE20D1-A892-4BCC-BDE0-1EA95C099FD9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3416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/>
          </p:nvPr>
        </p:nvSpPr>
        <p:spPr>
          <a:xfrm>
            <a:off x="311760" y="293688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58C8F8BB-A7BF-4924-8A01-AA9730DEE006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3416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/>
          </p:nvPr>
        </p:nvSpPr>
        <p:spPr>
          <a:xfrm>
            <a:off x="4677840" y="293688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1C80A1DA-61EA-4748-9A0A-CBC5C1642872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311760" y="2936880"/>
            <a:ext cx="852012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0CD6C7FA-11D5-4FF0-9F72-BC7A34A3DDCE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rmAutofit/>
          </a:bodyPr>
          <a:lstStyle/>
          <a:p>
            <a:r>
              <a:rPr lang="en-US" sz="5200" b="0" strike="noStrike" spc="-1">
                <a:solidFill>
                  <a:srgbClr val="FFFFFF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" name="PlaceHolder 2"/>
          <p:cNvSpPr>
            <a:spLocks noGrp="1"/>
          </p:cNvSpPr>
          <p:nvPr>
            <p:ph type="sldNum" idx="1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rm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en" sz="1000" b="0" strike="noStrike" spc="-1">
                <a:solidFill>
                  <a:srgbClr val="595959"/>
                </a:solidFill>
                <a:latin typeface="Arial"/>
                <a:ea typeface="Arial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F4B17574-B634-40E2-BEB7-6B5F44F1174C}" type="slidenum">
              <a:rPr lang="en" sz="1000" b="0" strike="noStrike" spc="-1">
                <a:solidFill>
                  <a:srgbClr val="595959"/>
                </a:solidFill>
                <a:latin typeface="Arial"/>
                <a:ea typeface="Arial"/>
              </a:rPr>
              <a:t>‹#›</a:t>
            </a:fld>
            <a:endParaRPr lang="en-US" sz="10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6;p9"/>
          <p:cNvSpPr/>
          <p:nvPr/>
        </p:nvSpPr>
        <p:spPr>
          <a:xfrm>
            <a:off x="4572000" y="0"/>
            <a:ext cx="4571640" cy="5143320"/>
          </a:xfrm>
          <a:prstGeom prst="rect">
            <a:avLst/>
          </a:pr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265680" y="1233000"/>
            <a:ext cx="4044960" cy="14821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rmAutofit/>
          </a:bodyPr>
          <a:lstStyle/>
          <a:p>
            <a:r>
              <a:rPr lang="en-US" sz="42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939560" y="723960"/>
            <a:ext cx="3836520" cy="369468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rmAutofit fontScale="86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42" name="PlaceHolder 3"/>
          <p:cNvSpPr>
            <a:spLocks noGrp="1"/>
          </p:cNvSpPr>
          <p:nvPr>
            <p:ph type="sldNum" idx="2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rm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en" sz="1000" b="0" strike="noStrike" spc="-1">
                <a:solidFill>
                  <a:srgbClr val="595959"/>
                </a:solidFill>
                <a:latin typeface="Arial"/>
                <a:ea typeface="Arial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FD801FAD-0D9B-42B4-8BE4-1D9CBDC95681}" type="slidenum">
              <a:rPr lang="en" sz="1000" b="0" strike="noStrike" spc="-1">
                <a:solidFill>
                  <a:srgbClr val="595959"/>
                </a:solidFill>
                <a:latin typeface="Arial"/>
                <a:ea typeface="Arial"/>
              </a:rPr>
              <a:t>‹#›</a:t>
            </a:fld>
            <a:endParaRPr lang="en-US" sz="10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lstStyle/>
          <a:p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81" name="PlaceHolder 3"/>
          <p:cNvSpPr>
            <a:spLocks noGrp="1"/>
          </p:cNvSpPr>
          <p:nvPr>
            <p:ph type="sldNum" idx="3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rm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en" sz="1000" b="0" strike="noStrike" spc="-1">
                <a:solidFill>
                  <a:srgbClr val="595959"/>
                </a:solidFill>
                <a:latin typeface="Arial"/>
                <a:ea typeface="Arial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D01E5AFA-E3D4-4AB3-B285-B2F23FF3036C}" type="slidenum">
              <a:rPr lang="en" sz="1000" b="0" strike="noStrike" spc="-1">
                <a:solidFill>
                  <a:srgbClr val="595959"/>
                </a:solidFill>
                <a:latin typeface="Arial"/>
                <a:ea typeface="Arial"/>
              </a:rPr>
              <a:t>‹#›</a:t>
            </a:fld>
            <a:endParaRPr lang="en-US" sz="10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117"/>
          <p:cNvPicPr/>
          <p:nvPr/>
        </p:nvPicPr>
        <p:blipFill>
          <a:blip r:embed="rId2"/>
          <a:stretch/>
        </p:blipFill>
        <p:spPr>
          <a:xfrm>
            <a:off x="0" y="7200"/>
            <a:ext cx="9143640" cy="5142960"/>
          </a:xfrm>
          <a:prstGeom prst="rect">
            <a:avLst/>
          </a:prstGeom>
          <a:ln w="0">
            <a:noFill/>
          </a:ln>
        </p:spPr>
      </p:pic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311760" y="-190582"/>
            <a:ext cx="8520120" cy="20523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rm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5200" b="0" strike="noStrike" spc="-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Bioinformatic analysis</a:t>
            </a:r>
            <a:br>
              <a:rPr sz="5200" dirty="0">
                <a:solidFill>
                  <a:schemeClr val="bg1"/>
                </a:solidFill>
              </a:rPr>
            </a:br>
            <a:endParaRPr lang="en-US" sz="5200" b="0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FAE2E8-CF95-A2A8-4AE3-05C1C2A07796}"/>
              </a:ext>
            </a:extLst>
          </p:cNvPr>
          <p:cNvSpPr txBox="1"/>
          <p:nvPr/>
        </p:nvSpPr>
        <p:spPr>
          <a:xfrm>
            <a:off x="6359991" y="3857630"/>
            <a:ext cx="2296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4000" b="0" strike="noStrike" spc="-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OLIG2</a:t>
            </a:r>
            <a:endParaRPr lang="ca-ES" sz="4000" dirty="0"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476280" y="228528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3020" b="0" strike="noStrike" spc="-1">
                <a:solidFill>
                  <a:srgbClr val="000000"/>
                </a:solidFill>
                <a:latin typeface="Arial"/>
                <a:ea typeface="Arial"/>
              </a:rPr>
              <a:t>RNA-seq analysis</a:t>
            </a:r>
            <a:endParaRPr lang="en-US" sz="302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2800" b="0" strike="noStrike" spc="-1">
                <a:solidFill>
                  <a:srgbClr val="000000"/>
                </a:solidFill>
                <a:latin typeface="Arial"/>
                <a:ea typeface="Arial"/>
              </a:rPr>
              <a:t>Bulk RNA-seq and tissue expression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2" name="Google Shape;127;p23"/>
          <p:cNvPicPr/>
          <p:nvPr/>
        </p:nvPicPr>
        <p:blipFill>
          <a:blip r:embed="rId2"/>
          <a:srcRect l="17138" t="21774" r="12411" b="8255"/>
          <a:stretch/>
        </p:blipFill>
        <p:spPr>
          <a:xfrm>
            <a:off x="1086480" y="1061640"/>
            <a:ext cx="7233120" cy="4040640"/>
          </a:xfrm>
          <a:prstGeom prst="rect">
            <a:avLst/>
          </a:prstGeom>
          <a:ln w="0">
            <a:noFill/>
          </a:ln>
        </p:spPr>
      </p:pic>
      <p:pic>
        <p:nvPicPr>
          <p:cNvPr id="153" name="Google Shape;128;p23"/>
          <p:cNvPicPr/>
          <p:nvPr/>
        </p:nvPicPr>
        <p:blipFill>
          <a:blip r:embed="rId3"/>
          <a:srcRect l="17323" t="19346" r="5709" b="10317"/>
          <a:stretch/>
        </p:blipFill>
        <p:spPr>
          <a:xfrm>
            <a:off x="770040" y="1017720"/>
            <a:ext cx="7702200" cy="3958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1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476280" y="228528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3020" b="0" strike="noStrike" spc="-1">
                <a:solidFill>
                  <a:srgbClr val="000000"/>
                </a:solidFill>
                <a:latin typeface="Arial"/>
                <a:ea typeface="Arial"/>
              </a:rPr>
              <a:t>Single-cell RNA-seq analysis </a:t>
            </a:r>
            <a:endParaRPr lang="en-US" sz="302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38;p25"/>
          <p:cNvPicPr/>
          <p:nvPr/>
        </p:nvPicPr>
        <p:blipFill>
          <a:blip r:embed="rId2"/>
          <a:srcRect l="34372" t="51265" r="24102" b="8567"/>
          <a:stretch/>
        </p:blipFill>
        <p:spPr>
          <a:xfrm>
            <a:off x="4678920" y="2940480"/>
            <a:ext cx="3796200" cy="2065320"/>
          </a:xfrm>
          <a:prstGeom prst="rect">
            <a:avLst/>
          </a:prstGeom>
          <a:ln w="0">
            <a:noFill/>
          </a:ln>
        </p:spPr>
      </p:pic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2800" b="0" strike="noStrike" spc="-1">
                <a:solidFill>
                  <a:srgbClr val="000000"/>
                </a:solidFill>
                <a:latin typeface="Arial"/>
                <a:ea typeface="Arial"/>
              </a:rPr>
              <a:t>Autism-related expression data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7" name="Google Shape;140;p25"/>
          <p:cNvPicPr/>
          <p:nvPr/>
        </p:nvPicPr>
        <p:blipFill>
          <a:blip r:embed="rId3"/>
          <a:srcRect l="12228" t="29519" r="43209" b="38247"/>
          <a:stretch/>
        </p:blipFill>
        <p:spPr>
          <a:xfrm>
            <a:off x="106200" y="1118520"/>
            <a:ext cx="4655520" cy="1893600"/>
          </a:xfrm>
          <a:prstGeom prst="rect">
            <a:avLst/>
          </a:prstGeom>
          <a:ln w="0">
            <a:noFill/>
          </a:ln>
        </p:spPr>
      </p:pic>
      <p:pic>
        <p:nvPicPr>
          <p:cNvPr id="158" name="Google Shape;141;p25"/>
          <p:cNvPicPr/>
          <p:nvPr/>
        </p:nvPicPr>
        <p:blipFill>
          <a:blip r:embed="rId4"/>
          <a:srcRect l="32941" t="33802" r="25356" b="41900"/>
          <a:stretch/>
        </p:blipFill>
        <p:spPr>
          <a:xfrm>
            <a:off x="4010400" y="1274760"/>
            <a:ext cx="5133240" cy="1681560"/>
          </a:xfrm>
          <a:prstGeom prst="rect">
            <a:avLst/>
          </a:prstGeom>
          <a:ln w="0">
            <a:noFill/>
          </a:ln>
        </p:spPr>
      </p:pic>
      <p:pic>
        <p:nvPicPr>
          <p:cNvPr id="159" name="Google Shape;142;p25"/>
          <p:cNvPicPr/>
          <p:nvPr/>
        </p:nvPicPr>
        <p:blipFill>
          <a:blip r:embed="rId5"/>
          <a:srcRect l="64545" t="9452" r="8124" b="76588"/>
          <a:stretch/>
        </p:blipFill>
        <p:spPr>
          <a:xfrm>
            <a:off x="510480" y="3567960"/>
            <a:ext cx="3343320" cy="959760"/>
          </a:xfrm>
          <a:prstGeom prst="rect">
            <a:avLst/>
          </a:prstGeom>
          <a:ln w="0">
            <a:noFill/>
          </a:ln>
        </p:spPr>
      </p:pic>
      <p:pic>
        <p:nvPicPr>
          <p:cNvPr id="160" name="Google Shape;143;p25" descr="Graphical user interface, text&#10;&#10;Description automatically generated"/>
          <p:cNvPicPr/>
          <p:nvPr/>
        </p:nvPicPr>
        <p:blipFill>
          <a:blip r:embed="rId6"/>
          <a:srcRect l="1248" t="21200" r="44480" b="57326"/>
          <a:stretch/>
        </p:blipFill>
        <p:spPr>
          <a:xfrm>
            <a:off x="4505400" y="3051000"/>
            <a:ext cx="4143600" cy="921600"/>
          </a:xfrm>
          <a:prstGeom prst="rect">
            <a:avLst/>
          </a:prstGeom>
          <a:ln w="0">
            <a:noFill/>
          </a:ln>
        </p:spPr>
      </p:pic>
      <p:pic>
        <p:nvPicPr>
          <p:cNvPr id="161" name="Google Shape;144;p25" descr="Graphical user interface, text&#10;&#10;Description automatically generated"/>
          <p:cNvPicPr/>
          <p:nvPr/>
        </p:nvPicPr>
        <p:blipFill>
          <a:blip r:embed="rId7"/>
          <a:srcRect l="1031" t="20416" r="44041" b="57067"/>
          <a:stretch/>
        </p:blipFill>
        <p:spPr>
          <a:xfrm>
            <a:off x="4578840" y="3972960"/>
            <a:ext cx="4070160" cy="9374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1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1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2" dur="1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7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2" dur="1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5" dur="1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2800" b="0" strike="noStrike" spc="-1">
                <a:solidFill>
                  <a:srgbClr val="000000"/>
                </a:solidFill>
                <a:latin typeface="Arial"/>
                <a:ea typeface="Arial"/>
              </a:rPr>
              <a:t>scRNA pre-processing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3" name="Google Shape;150;p26"/>
          <p:cNvPicPr/>
          <p:nvPr/>
        </p:nvPicPr>
        <p:blipFill>
          <a:blip r:embed="rId2"/>
          <a:srcRect l="74278" t="53837" r="1094" b="7423"/>
          <a:stretch/>
        </p:blipFill>
        <p:spPr>
          <a:xfrm>
            <a:off x="5690520" y="1249560"/>
            <a:ext cx="2783520" cy="2463480"/>
          </a:xfrm>
          <a:prstGeom prst="rect">
            <a:avLst/>
          </a:prstGeom>
          <a:ln w="0">
            <a:noFill/>
          </a:ln>
        </p:spPr>
      </p:pic>
      <p:pic>
        <p:nvPicPr>
          <p:cNvPr id="164" name="Google Shape;151;p26" descr="Chart, scatter chart&#10;&#10;Description automatically generated"/>
          <p:cNvPicPr/>
          <p:nvPr/>
        </p:nvPicPr>
        <p:blipFill>
          <a:blip r:embed="rId3"/>
          <a:stretch/>
        </p:blipFill>
        <p:spPr>
          <a:xfrm>
            <a:off x="86760" y="2977200"/>
            <a:ext cx="5757120" cy="1977120"/>
          </a:xfrm>
          <a:prstGeom prst="rect">
            <a:avLst/>
          </a:prstGeom>
          <a:ln w="0">
            <a:noFill/>
          </a:ln>
        </p:spPr>
      </p:pic>
      <p:sp>
        <p:nvSpPr>
          <p:cNvPr id="165" name="Google Shape;152;p26"/>
          <p:cNvSpPr/>
          <p:nvPr/>
        </p:nvSpPr>
        <p:spPr>
          <a:xfrm>
            <a:off x="5999400" y="4149360"/>
            <a:ext cx="2334600" cy="63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14 PCs selected as representative</a:t>
            </a:r>
            <a:endParaRPr lang="en-US" sz="1800" b="0" strike="noStrike" spc="-1">
              <a:latin typeface="Arial"/>
            </a:endParaRPr>
          </a:p>
        </p:txBody>
      </p:sp>
      <p:pic>
        <p:nvPicPr>
          <p:cNvPr id="166" name="Google Shape;153;p26"/>
          <p:cNvPicPr/>
          <p:nvPr/>
        </p:nvPicPr>
        <p:blipFill>
          <a:blip r:embed="rId4"/>
          <a:srcRect l="49098" t="28248" r="13661" b="53008"/>
          <a:stretch/>
        </p:blipFill>
        <p:spPr>
          <a:xfrm>
            <a:off x="241200" y="1249560"/>
            <a:ext cx="5133240" cy="1452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1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1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2" dur="1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58;p27" descr="A picture containing diagram&#10;&#10;Description automatically generated"/>
          <p:cNvPicPr/>
          <p:nvPr/>
        </p:nvPicPr>
        <p:blipFill>
          <a:blip r:embed="rId2"/>
          <a:stretch/>
        </p:blipFill>
        <p:spPr>
          <a:xfrm>
            <a:off x="241560" y="1287360"/>
            <a:ext cx="5454360" cy="2470680"/>
          </a:xfrm>
          <a:prstGeom prst="rect">
            <a:avLst/>
          </a:prstGeom>
          <a:ln w="0">
            <a:noFill/>
          </a:ln>
        </p:spPr>
      </p:pic>
      <p:pic>
        <p:nvPicPr>
          <p:cNvPr id="168" name="Google Shape;159;p27" descr="Map&#10;&#10;Description automatically generated"/>
          <p:cNvPicPr/>
          <p:nvPr/>
        </p:nvPicPr>
        <p:blipFill>
          <a:blip r:embed="rId3"/>
          <a:stretch/>
        </p:blipFill>
        <p:spPr>
          <a:xfrm>
            <a:off x="3183840" y="1613160"/>
            <a:ext cx="4645440" cy="2103480"/>
          </a:xfrm>
          <a:prstGeom prst="rect">
            <a:avLst/>
          </a:prstGeom>
          <a:ln w="0">
            <a:noFill/>
          </a:ln>
        </p:spPr>
      </p:pic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2800" b="0" strike="noStrike" spc="-1">
                <a:solidFill>
                  <a:srgbClr val="000000"/>
                </a:solidFill>
                <a:latin typeface="Arial"/>
                <a:ea typeface="Arial"/>
              </a:rPr>
              <a:t>scRNA analysis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0" name="Google Shape;161;p27" descr="Chart&#10;&#10;Description automatically generated"/>
          <p:cNvPicPr/>
          <p:nvPr/>
        </p:nvPicPr>
        <p:blipFill>
          <a:blip r:embed="rId4"/>
          <a:srcRect b="2918"/>
          <a:stretch/>
        </p:blipFill>
        <p:spPr>
          <a:xfrm>
            <a:off x="507600" y="1199160"/>
            <a:ext cx="7768440" cy="2931480"/>
          </a:xfrm>
          <a:prstGeom prst="rect">
            <a:avLst/>
          </a:prstGeom>
          <a:ln w="0">
            <a:noFill/>
          </a:ln>
        </p:spPr>
      </p:pic>
      <p:sp>
        <p:nvSpPr>
          <p:cNvPr id="171" name="Google Shape;162;p27"/>
          <p:cNvSpPr/>
          <p:nvPr/>
        </p:nvSpPr>
        <p:spPr>
          <a:xfrm>
            <a:off x="263160" y="4178160"/>
            <a:ext cx="7012800" cy="118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Noto Sans Symbols"/>
              <a:buChar char="●"/>
            </a:pPr>
            <a:r>
              <a:rPr lang="en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Most of the expression on OPCs and oligodendrocytes</a:t>
            </a:r>
            <a:endParaRPr lang="en-US" sz="1800" b="0" strike="noStrike" spc="-1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Noto Sans Symbols"/>
              <a:buChar char="●"/>
            </a:pPr>
            <a:r>
              <a:rPr lang="en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Some expression in astroctyes and neurons</a:t>
            </a:r>
            <a:endParaRPr lang="en-US" sz="1800" b="0" strike="noStrike" spc="-1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Noto Sans Symbols"/>
              <a:buChar char="●"/>
            </a:pPr>
            <a:r>
              <a:rPr lang="en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Few expression on immune cells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  </a:t>
            </a: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1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1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2" dur="1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2800" b="0" strike="noStrike" spc="-1">
                <a:solidFill>
                  <a:srgbClr val="000000"/>
                </a:solidFill>
                <a:latin typeface="Arial"/>
                <a:ea typeface="Arial"/>
              </a:rPr>
              <a:t>Velmeshev et al. (2019) results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3" name="Google Shape;168;p28" descr="Map&#10;&#10;Description automatically generated"/>
          <p:cNvPicPr/>
          <p:nvPr/>
        </p:nvPicPr>
        <p:blipFill>
          <a:blip r:embed="rId2"/>
          <a:stretch/>
        </p:blipFill>
        <p:spPr>
          <a:xfrm>
            <a:off x="0" y="1266480"/>
            <a:ext cx="3669480" cy="2488680"/>
          </a:xfrm>
          <a:prstGeom prst="rect">
            <a:avLst/>
          </a:prstGeom>
          <a:ln w="0">
            <a:noFill/>
          </a:ln>
        </p:spPr>
      </p:pic>
      <p:pic>
        <p:nvPicPr>
          <p:cNvPr id="174" name="Google Shape;169;p28" descr="Graphical user interface, text, application, Word&#10;&#10;Description automatically generated"/>
          <p:cNvPicPr/>
          <p:nvPr/>
        </p:nvPicPr>
        <p:blipFill>
          <a:blip r:embed="rId3"/>
          <a:srcRect l="445" t="13092" r="25390" b="36913"/>
          <a:stretch/>
        </p:blipFill>
        <p:spPr>
          <a:xfrm>
            <a:off x="3669840" y="3045960"/>
            <a:ext cx="5370480" cy="2034720"/>
          </a:xfrm>
          <a:prstGeom prst="rect">
            <a:avLst/>
          </a:prstGeom>
          <a:ln w="0">
            <a:noFill/>
          </a:ln>
        </p:spPr>
      </p:pic>
      <p:pic>
        <p:nvPicPr>
          <p:cNvPr id="175" name="Google Shape;170;p28"/>
          <p:cNvPicPr/>
          <p:nvPr/>
        </p:nvPicPr>
        <p:blipFill>
          <a:blip r:embed="rId4"/>
          <a:stretch/>
        </p:blipFill>
        <p:spPr>
          <a:xfrm>
            <a:off x="4156920" y="1017720"/>
            <a:ext cx="4782960" cy="1893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2800" b="0" strike="noStrike" spc="-1">
                <a:solidFill>
                  <a:srgbClr val="000000"/>
                </a:solidFill>
                <a:latin typeface="Arial"/>
                <a:ea typeface="Arial"/>
              </a:rPr>
              <a:t>PHYLOGENY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8" name="Google Shape;177;p29"/>
          <p:cNvPicPr/>
          <p:nvPr/>
        </p:nvPicPr>
        <p:blipFill>
          <a:blip r:embed="rId2"/>
          <a:stretch/>
        </p:blipFill>
        <p:spPr>
          <a:xfrm>
            <a:off x="3034080" y="308160"/>
            <a:ext cx="5334840" cy="4527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82;p30"/>
          <p:cNvPicPr/>
          <p:nvPr/>
        </p:nvPicPr>
        <p:blipFill>
          <a:blip r:embed="rId2"/>
          <a:stretch/>
        </p:blipFill>
        <p:spPr>
          <a:xfrm>
            <a:off x="854280" y="260280"/>
            <a:ext cx="7843680" cy="1049400"/>
          </a:xfrm>
          <a:prstGeom prst="rect">
            <a:avLst/>
          </a:prstGeom>
          <a:ln w="0">
            <a:noFill/>
          </a:ln>
        </p:spPr>
      </p:pic>
      <p:pic>
        <p:nvPicPr>
          <p:cNvPr id="180" name="Google Shape;183;p30"/>
          <p:cNvPicPr/>
          <p:nvPr/>
        </p:nvPicPr>
        <p:blipFill>
          <a:blip r:embed="rId3"/>
          <a:stretch/>
        </p:blipFill>
        <p:spPr>
          <a:xfrm>
            <a:off x="513720" y="1309680"/>
            <a:ext cx="7935120" cy="3200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8;p31"/>
          <p:cNvPicPr/>
          <p:nvPr/>
        </p:nvPicPr>
        <p:blipFill>
          <a:blip r:embed="rId2"/>
          <a:stretch/>
        </p:blipFill>
        <p:spPr>
          <a:xfrm>
            <a:off x="152280" y="152280"/>
            <a:ext cx="8838720" cy="918720"/>
          </a:xfrm>
          <a:prstGeom prst="rect">
            <a:avLst/>
          </a:prstGeom>
          <a:ln w="0">
            <a:noFill/>
          </a:ln>
        </p:spPr>
      </p:pic>
      <p:pic>
        <p:nvPicPr>
          <p:cNvPr id="182" name="Google Shape;189;p31"/>
          <p:cNvPicPr/>
          <p:nvPr/>
        </p:nvPicPr>
        <p:blipFill>
          <a:blip r:embed="rId3"/>
          <a:stretch/>
        </p:blipFill>
        <p:spPr>
          <a:xfrm>
            <a:off x="152280" y="1224000"/>
            <a:ext cx="5676480" cy="2933280"/>
          </a:xfrm>
          <a:prstGeom prst="rect">
            <a:avLst/>
          </a:prstGeom>
          <a:ln w="0">
            <a:noFill/>
          </a:ln>
        </p:spPr>
      </p:pic>
      <p:pic>
        <p:nvPicPr>
          <p:cNvPr id="183" name="Google Shape;190;p31"/>
          <p:cNvPicPr/>
          <p:nvPr/>
        </p:nvPicPr>
        <p:blipFill>
          <a:blip r:embed="rId4"/>
          <a:stretch/>
        </p:blipFill>
        <p:spPr>
          <a:xfrm>
            <a:off x="5981760" y="1224000"/>
            <a:ext cx="3009600" cy="3298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63;p14"/>
          <p:cNvPicPr/>
          <p:nvPr/>
        </p:nvPicPr>
        <p:blipFill>
          <a:blip r:embed="rId2"/>
          <a:stretch/>
        </p:blipFill>
        <p:spPr>
          <a:xfrm>
            <a:off x="496206" y="1085764"/>
            <a:ext cx="8257789" cy="3096268"/>
          </a:xfrm>
          <a:prstGeom prst="rect">
            <a:avLst/>
          </a:prstGeom>
          <a:ln w="0">
            <a:noFill/>
          </a:ln>
        </p:spPr>
      </p:pic>
      <p:pic>
        <p:nvPicPr>
          <p:cNvPr id="125" name="Google Shape;64;p14"/>
          <p:cNvPicPr/>
          <p:nvPr/>
        </p:nvPicPr>
        <p:blipFill>
          <a:blip r:embed="rId3"/>
          <a:stretch/>
        </p:blipFill>
        <p:spPr>
          <a:xfrm>
            <a:off x="369720" y="231120"/>
            <a:ext cx="7724520" cy="914040"/>
          </a:xfrm>
          <a:prstGeom prst="rect">
            <a:avLst/>
          </a:prstGeom>
          <a:ln w="0">
            <a:noFill/>
          </a:ln>
        </p:spPr>
      </p:pic>
      <p:pic>
        <p:nvPicPr>
          <p:cNvPr id="126" name="Google Shape;65;p14"/>
          <p:cNvPicPr/>
          <p:nvPr/>
        </p:nvPicPr>
        <p:blipFill>
          <a:blip r:embed="rId4"/>
          <a:stretch/>
        </p:blipFill>
        <p:spPr>
          <a:xfrm>
            <a:off x="4370400" y="3558600"/>
            <a:ext cx="1199880" cy="971280"/>
          </a:xfrm>
          <a:prstGeom prst="rect">
            <a:avLst/>
          </a:prstGeom>
          <a:ln w="0">
            <a:noFill/>
          </a:ln>
        </p:spPr>
      </p:pic>
      <p:pic>
        <p:nvPicPr>
          <p:cNvPr id="127" name="Google Shape;66;p14"/>
          <p:cNvPicPr/>
          <p:nvPr/>
        </p:nvPicPr>
        <p:blipFill>
          <a:blip r:embed="rId5"/>
          <a:stretch/>
        </p:blipFill>
        <p:spPr>
          <a:xfrm>
            <a:off x="646200" y="4600440"/>
            <a:ext cx="8497440" cy="1062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95;p32"/>
          <p:cNvPicPr/>
          <p:nvPr/>
        </p:nvPicPr>
        <p:blipFill>
          <a:blip r:embed="rId2"/>
          <a:stretch/>
        </p:blipFill>
        <p:spPr>
          <a:xfrm>
            <a:off x="152280" y="152280"/>
            <a:ext cx="8838720" cy="1151640"/>
          </a:xfrm>
          <a:prstGeom prst="rect">
            <a:avLst/>
          </a:prstGeom>
          <a:ln w="0">
            <a:noFill/>
          </a:ln>
        </p:spPr>
      </p:pic>
      <p:pic>
        <p:nvPicPr>
          <p:cNvPr id="185" name="Google Shape;196;p32"/>
          <p:cNvPicPr/>
          <p:nvPr/>
        </p:nvPicPr>
        <p:blipFill>
          <a:blip r:embed="rId3"/>
          <a:stretch/>
        </p:blipFill>
        <p:spPr>
          <a:xfrm>
            <a:off x="152280" y="1456920"/>
            <a:ext cx="5608080" cy="3533760"/>
          </a:xfrm>
          <a:prstGeom prst="rect">
            <a:avLst/>
          </a:prstGeom>
          <a:ln w="0">
            <a:noFill/>
          </a:ln>
        </p:spPr>
      </p:pic>
      <p:pic>
        <p:nvPicPr>
          <p:cNvPr id="186" name="Google Shape;197;p32"/>
          <p:cNvPicPr/>
          <p:nvPr/>
        </p:nvPicPr>
        <p:blipFill>
          <a:blip r:embed="rId4"/>
          <a:stretch/>
        </p:blipFill>
        <p:spPr>
          <a:xfrm>
            <a:off x="6323400" y="1962720"/>
            <a:ext cx="1190160" cy="2770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202;p33"/>
          <p:cNvPicPr/>
          <p:nvPr/>
        </p:nvPicPr>
        <p:blipFill>
          <a:blip r:embed="rId2"/>
          <a:stretch/>
        </p:blipFill>
        <p:spPr>
          <a:xfrm>
            <a:off x="152280" y="152280"/>
            <a:ext cx="8838720" cy="1151640"/>
          </a:xfrm>
          <a:prstGeom prst="rect">
            <a:avLst/>
          </a:prstGeom>
          <a:ln w="0">
            <a:noFill/>
          </a:ln>
        </p:spPr>
      </p:pic>
      <p:pic>
        <p:nvPicPr>
          <p:cNvPr id="188" name="Google Shape;203;p33"/>
          <p:cNvPicPr/>
          <p:nvPr/>
        </p:nvPicPr>
        <p:blipFill>
          <a:blip r:embed="rId3"/>
          <a:stretch/>
        </p:blipFill>
        <p:spPr>
          <a:xfrm>
            <a:off x="444240" y="1304640"/>
            <a:ext cx="8546760" cy="3648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208;p34"/>
          <p:cNvPicPr/>
          <p:nvPr/>
        </p:nvPicPr>
        <p:blipFill>
          <a:blip r:embed="rId2"/>
          <a:stretch/>
        </p:blipFill>
        <p:spPr>
          <a:xfrm>
            <a:off x="152280" y="152280"/>
            <a:ext cx="8838720" cy="4782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213;p35"/>
          <p:cNvPicPr/>
          <p:nvPr/>
        </p:nvPicPr>
        <p:blipFill>
          <a:blip r:embed="rId2"/>
          <a:stretch/>
        </p:blipFill>
        <p:spPr>
          <a:xfrm>
            <a:off x="152280" y="152280"/>
            <a:ext cx="8838720" cy="4576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218;p36"/>
          <p:cNvPicPr/>
          <p:nvPr/>
        </p:nvPicPr>
        <p:blipFill>
          <a:blip r:embed="rId2"/>
          <a:stretch/>
        </p:blipFill>
        <p:spPr>
          <a:xfrm>
            <a:off x="152280" y="152280"/>
            <a:ext cx="8838720" cy="4801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223;p37"/>
          <p:cNvPicPr/>
          <p:nvPr/>
        </p:nvPicPr>
        <p:blipFill>
          <a:blip r:embed="rId2"/>
          <a:stretch/>
        </p:blipFill>
        <p:spPr>
          <a:xfrm>
            <a:off x="152280" y="152280"/>
            <a:ext cx="8838720" cy="4782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228;p38"/>
          <p:cNvPicPr/>
          <p:nvPr/>
        </p:nvPicPr>
        <p:blipFill>
          <a:blip r:embed="rId2"/>
          <a:stretch/>
        </p:blipFill>
        <p:spPr>
          <a:xfrm>
            <a:off x="152280" y="152280"/>
            <a:ext cx="8838720" cy="4526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233;p39"/>
          <p:cNvPicPr/>
          <p:nvPr/>
        </p:nvPicPr>
        <p:blipFill>
          <a:blip r:embed="rId2"/>
          <a:stretch/>
        </p:blipFill>
        <p:spPr>
          <a:xfrm>
            <a:off x="152280" y="152280"/>
            <a:ext cx="8838720" cy="4692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238;p40"/>
          <p:cNvPicPr/>
          <p:nvPr/>
        </p:nvPicPr>
        <p:blipFill>
          <a:blip r:embed="rId2"/>
          <a:stretch/>
        </p:blipFill>
        <p:spPr>
          <a:xfrm>
            <a:off x="152280" y="152280"/>
            <a:ext cx="8363880" cy="4838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243;p41"/>
          <p:cNvPicPr/>
          <p:nvPr/>
        </p:nvPicPr>
        <p:blipFill>
          <a:blip r:embed="rId2"/>
          <a:stretch/>
        </p:blipFill>
        <p:spPr>
          <a:xfrm>
            <a:off x="152280" y="152280"/>
            <a:ext cx="8838720" cy="46454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rm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5200" b="0" strike="noStrike" spc="-1">
                <a:solidFill>
                  <a:srgbClr val="000000"/>
                </a:solidFill>
                <a:latin typeface="Arial"/>
                <a:ea typeface="Arial"/>
              </a:rPr>
              <a:t>dN/dS applied to human OLIG2 paralogs</a:t>
            </a:r>
            <a:endParaRPr lang="en-US" sz="52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248;p42"/>
          <p:cNvPicPr/>
          <p:nvPr/>
        </p:nvPicPr>
        <p:blipFill>
          <a:blip r:embed="rId2"/>
          <a:stretch/>
        </p:blipFill>
        <p:spPr>
          <a:xfrm>
            <a:off x="152280" y="152280"/>
            <a:ext cx="8838720" cy="4576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253;p43"/>
          <p:cNvPicPr/>
          <p:nvPr/>
        </p:nvPicPr>
        <p:blipFill>
          <a:blip r:embed="rId2"/>
          <a:stretch/>
        </p:blipFill>
        <p:spPr>
          <a:xfrm>
            <a:off x="152280" y="152280"/>
            <a:ext cx="8690040" cy="5586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258;p44"/>
          <p:cNvPicPr/>
          <p:nvPr/>
        </p:nvPicPr>
        <p:blipFill>
          <a:blip r:embed="rId2"/>
          <a:stretch/>
        </p:blipFill>
        <p:spPr>
          <a:xfrm>
            <a:off x="152280" y="152280"/>
            <a:ext cx="8838720" cy="4692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63;p45"/>
          <p:cNvPicPr/>
          <p:nvPr/>
        </p:nvPicPr>
        <p:blipFill>
          <a:blip r:embed="rId2"/>
          <a:stretch/>
        </p:blipFill>
        <p:spPr>
          <a:xfrm>
            <a:off x="234720" y="-1685520"/>
            <a:ext cx="8908920" cy="8024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68;p46"/>
          <p:cNvPicPr/>
          <p:nvPr/>
        </p:nvPicPr>
        <p:blipFill>
          <a:blip r:embed="rId2"/>
          <a:stretch/>
        </p:blipFill>
        <p:spPr>
          <a:xfrm>
            <a:off x="152280" y="152280"/>
            <a:ext cx="8838720" cy="4692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73;p47"/>
          <p:cNvPicPr/>
          <p:nvPr/>
        </p:nvPicPr>
        <p:blipFill>
          <a:blip r:embed="rId2"/>
          <a:stretch/>
        </p:blipFill>
        <p:spPr>
          <a:xfrm>
            <a:off x="152280" y="152280"/>
            <a:ext cx="8354880" cy="4838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78;p48"/>
          <p:cNvPicPr/>
          <p:nvPr/>
        </p:nvPicPr>
        <p:blipFill>
          <a:blip r:embed="rId2"/>
          <a:stretch/>
        </p:blipFill>
        <p:spPr>
          <a:xfrm>
            <a:off x="152280" y="152280"/>
            <a:ext cx="8838720" cy="4692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83;p49"/>
          <p:cNvPicPr/>
          <p:nvPr/>
        </p:nvPicPr>
        <p:blipFill>
          <a:blip r:embed="rId2"/>
          <a:stretch/>
        </p:blipFill>
        <p:spPr>
          <a:xfrm>
            <a:off x="713520" y="152280"/>
            <a:ext cx="8052480" cy="4838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88;p50"/>
          <p:cNvSpPr/>
          <p:nvPr/>
        </p:nvSpPr>
        <p:spPr>
          <a:xfrm>
            <a:off x="0" y="0"/>
            <a:ext cx="9512640" cy="237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en-US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endParaRPr lang="en-US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endParaRPr lang="en-US" sz="2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en-US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endParaRPr lang="en-US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24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OLIG 2 ChIP-Seq ANALYSIS</a:t>
            </a:r>
            <a:endParaRPr lang="en-US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93;p51"/>
          <p:cNvPicPr/>
          <p:nvPr/>
        </p:nvPicPr>
        <p:blipFill>
          <a:blip r:embed="rId2"/>
          <a:stretch/>
        </p:blipFill>
        <p:spPr>
          <a:xfrm>
            <a:off x="152280" y="729720"/>
            <a:ext cx="8838720" cy="28094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2800" b="0" strike="noStrike" spc="-1">
                <a:solidFill>
                  <a:srgbClr val="000000"/>
                </a:solidFill>
                <a:latin typeface="Arial"/>
                <a:ea typeface="Arial"/>
              </a:rPr>
              <a:t>Methodology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2963520" cy="34160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lstStyle/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Char char="●"/>
            </a:pPr>
            <a:r>
              <a:rPr lang="en" sz="1800" b="0" strike="noStrike" spc="-1">
                <a:solidFill>
                  <a:srgbClr val="595959"/>
                </a:solidFill>
                <a:latin typeface="Arial"/>
                <a:ea typeface="Arial"/>
              </a:rPr>
              <a:t>A dataset of 16 OLIG2 paralogs genes were drawn from Ensembl database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Char char="●"/>
            </a:pPr>
            <a:r>
              <a:rPr lang="en" sz="1800" b="0" strike="noStrike" spc="-1">
                <a:solidFill>
                  <a:srgbClr val="595959"/>
                </a:solidFill>
                <a:latin typeface="Arial"/>
                <a:ea typeface="Arial"/>
              </a:rPr>
              <a:t>Aligned and curated through Hyphy command line tool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Char char="●"/>
            </a:pPr>
            <a:r>
              <a:rPr lang="en" sz="1800" b="0" strike="noStrike" spc="-1">
                <a:solidFill>
                  <a:srgbClr val="595959"/>
                </a:solidFill>
                <a:latin typeface="Arial"/>
                <a:ea typeface="Arial"/>
              </a:rPr>
              <a:t>Set was provided to Datamonkey for use of BUSTED and MEME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2" name="Google Shape;79;p16"/>
          <p:cNvPicPr/>
          <p:nvPr/>
        </p:nvPicPr>
        <p:blipFill>
          <a:blip r:embed="rId2"/>
          <a:srcRect l="467" t="2202"/>
          <a:stretch/>
        </p:blipFill>
        <p:spPr>
          <a:xfrm>
            <a:off x="3989160" y="1017720"/>
            <a:ext cx="4480200" cy="3294000"/>
          </a:xfrm>
          <a:prstGeom prst="rect">
            <a:avLst/>
          </a:prstGeom>
          <a:ln w="0">
            <a:noFill/>
          </a:ln>
        </p:spPr>
      </p:pic>
      <p:pic>
        <p:nvPicPr>
          <p:cNvPr id="133" name="Google Shape;80;p16"/>
          <p:cNvPicPr/>
          <p:nvPr/>
        </p:nvPicPr>
        <p:blipFill>
          <a:blip r:embed="rId3"/>
          <a:srcRect r="18980" b="35900"/>
          <a:stretch/>
        </p:blipFill>
        <p:spPr>
          <a:xfrm>
            <a:off x="5608800" y="249480"/>
            <a:ext cx="3864960" cy="1809360"/>
          </a:xfrm>
          <a:prstGeom prst="rect">
            <a:avLst/>
          </a:prstGeom>
          <a:ln w="0">
            <a:noFill/>
          </a:ln>
        </p:spPr>
      </p:pic>
      <p:pic>
        <p:nvPicPr>
          <p:cNvPr id="134" name="Google Shape;81;p16"/>
          <p:cNvPicPr/>
          <p:nvPr/>
        </p:nvPicPr>
        <p:blipFill>
          <a:blip r:embed="rId4"/>
          <a:stretch/>
        </p:blipFill>
        <p:spPr>
          <a:xfrm>
            <a:off x="3542400" y="2534040"/>
            <a:ext cx="3254400" cy="1172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98;p52"/>
          <p:cNvPicPr/>
          <p:nvPr/>
        </p:nvPicPr>
        <p:blipFill>
          <a:blip r:embed="rId2"/>
          <a:stretch/>
        </p:blipFill>
        <p:spPr>
          <a:xfrm>
            <a:off x="152280" y="1136520"/>
            <a:ext cx="8838720" cy="2028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303;p53"/>
          <p:cNvPicPr/>
          <p:nvPr/>
        </p:nvPicPr>
        <p:blipFill>
          <a:blip r:embed="rId2"/>
          <a:stretch/>
        </p:blipFill>
        <p:spPr>
          <a:xfrm>
            <a:off x="152280" y="784800"/>
            <a:ext cx="8838720" cy="35733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308;p54"/>
          <p:cNvPicPr/>
          <p:nvPr/>
        </p:nvPicPr>
        <p:blipFill>
          <a:blip r:embed="rId2"/>
          <a:stretch/>
        </p:blipFill>
        <p:spPr>
          <a:xfrm>
            <a:off x="152280" y="152280"/>
            <a:ext cx="8838720" cy="4354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313;p55"/>
          <p:cNvPicPr/>
          <p:nvPr/>
        </p:nvPicPr>
        <p:blipFill>
          <a:blip r:embed="rId2"/>
          <a:stretch/>
        </p:blipFill>
        <p:spPr>
          <a:xfrm>
            <a:off x="152280" y="152280"/>
            <a:ext cx="8838720" cy="4350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318;p56"/>
          <p:cNvPicPr/>
          <p:nvPr/>
        </p:nvPicPr>
        <p:blipFill>
          <a:blip r:embed="rId2"/>
          <a:stretch/>
        </p:blipFill>
        <p:spPr>
          <a:xfrm>
            <a:off x="152280" y="152280"/>
            <a:ext cx="8838720" cy="4445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2800" b="0" strike="noStrike" spc="-1">
                <a:solidFill>
                  <a:srgbClr val="000000"/>
                </a:solidFill>
                <a:latin typeface="Arial"/>
                <a:ea typeface="Arial"/>
              </a:rPr>
              <a:t>Results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259880" cy="34160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lstStyle/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Char char="●"/>
            </a:pPr>
            <a:r>
              <a:rPr lang="en" sz="1800" b="0" strike="noStrike" spc="-1">
                <a:solidFill>
                  <a:srgbClr val="595959"/>
                </a:solidFill>
                <a:latin typeface="Arial"/>
                <a:ea typeface="Arial"/>
              </a:rPr>
              <a:t>BUSTED confirmed the presence of diversifying selection in at least one branch of the set (p=1.665e-16).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Char char="●"/>
            </a:pPr>
            <a:r>
              <a:rPr lang="en" sz="1800" b="0" strike="noStrike" spc="-1">
                <a:solidFill>
                  <a:srgbClr val="595959"/>
                </a:solidFill>
                <a:latin typeface="Arial"/>
                <a:ea typeface="Arial"/>
              </a:rPr>
              <a:t>Then MEME was used to determine specific sites of positive diversification.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marL="914400" lvl="1" indent="-317520">
              <a:lnSpc>
                <a:spcPct val="115000"/>
              </a:lnSpc>
              <a:buClr>
                <a:srgbClr val="595959"/>
              </a:buClr>
              <a:buFont typeface="Arial"/>
              <a:buChar char="○"/>
            </a:pPr>
            <a:r>
              <a:rPr lang="en" sz="1400" b="0" strike="noStrike" spc="-1">
                <a:solidFill>
                  <a:srgbClr val="595959"/>
                </a:solidFill>
                <a:latin typeface="Arial"/>
                <a:ea typeface="Arial"/>
              </a:rPr>
              <a:t>27 sites were found with higher LRT in comparison with the group (&gt;4) and with p-value &lt; 0.05.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7" name="Google Shape;88;p17"/>
          <p:cNvPicPr/>
          <p:nvPr/>
        </p:nvPicPr>
        <p:blipFill>
          <a:blip r:embed="rId2"/>
          <a:stretch/>
        </p:blipFill>
        <p:spPr>
          <a:xfrm>
            <a:off x="4977360" y="0"/>
            <a:ext cx="2859840" cy="5143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0" name="Google Shape;95;p18"/>
          <p:cNvPicPr/>
          <p:nvPr/>
        </p:nvPicPr>
        <p:blipFill>
          <a:blip r:embed="rId2"/>
          <a:stretch/>
        </p:blipFill>
        <p:spPr>
          <a:xfrm rot="5400000">
            <a:off x="2396520" y="-2137320"/>
            <a:ext cx="4351320" cy="9171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3" name="Google Shape;102;p19"/>
          <p:cNvPicPr/>
          <p:nvPr/>
        </p:nvPicPr>
        <p:blipFill>
          <a:blip r:embed="rId2"/>
          <a:stretch/>
        </p:blipFill>
        <p:spPr>
          <a:xfrm>
            <a:off x="133200" y="356400"/>
            <a:ext cx="4438440" cy="3685680"/>
          </a:xfrm>
          <a:prstGeom prst="rect">
            <a:avLst/>
          </a:prstGeom>
          <a:ln w="0">
            <a:noFill/>
          </a:ln>
        </p:spPr>
      </p:pic>
      <p:pic>
        <p:nvPicPr>
          <p:cNvPr id="144" name="Google Shape;103;p19"/>
          <p:cNvPicPr/>
          <p:nvPr/>
        </p:nvPicPr>
        <p:blipFill>
          <a:blip r:embed="rId3"/>
          <a:stretch/>
        </p:blipFill>
        <p:spPr>
          <a:xfrm>
            <a:off x="4080240" y="1122120"/>
            <a:ext cx="5190120" cy="2306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7" name="Google Shape;110;p20"/>
          <p:cNvPicPr/>
          <p:nvPr/>
        </p:nvPicPr>
        <p:blipFill>
          <a:blip r:embed="rId2"/>
          <a:stretch/>
        </p:blipFill>
        <p:spPr>
          <a:xfrm>
            <a:off x="0" y="367560"/>
            <a:ext cx="9143640" cy="4408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2800" b="0" strike="noStrike" spc="-1">
                <a:solidFill>
                  <a:srgbClr val="000000"/>
                </a:solidFill>
                <a:latin typeface="Arial"/>
                <a:ea typeface="Arial"/>
              </a:rPr>
              <a:t>Conclusions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lstStyle/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lang="en" sz="1800" b="0" strike="noStrike" spc="-1">
                <a:solidFill>
                  <a:srgbClr val="595959"/>
                </a:solidFill>
                <a:latin typeface="Arial"/>
                <a:ea typeface="Arial"/>
              </a:rPr>
              <a:t>Within the context of human OLIG2  diversifying selection sites </a:t>
            </a:r>
            <a:r>
              <a:rPr lang="en" sz="1800" b="1" strike="noStrike" spc="-1">
                <a:solidFill>
                  <a:srgbClr val="595959"/>
                </a:solidFill>
                <a:latin typeface="Arial"/>
                <a:ea typeface="Arial"/>
              </a:rPr>
              <a:t>LRT &gt; 4.46</a:t>
            </a:r>
            <a:r>
              <a:rPr lang="en" sz="1800" b="0" strike="noStrike" spc="-1">
                <a:solidFill>
                  <a:srgbClr val="595959"/>
                </a:solidFill>
                <a:latin typeface="Arial"/>
                <a:ea typeface="Arial"/>
              </a:rPr>
              <a:t> among paralogs are of statistical significance.   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lang="en" sz="1800" b="1" strike="noStrike" spc="-1">
                <a:solidFill>
                  <a:srgbClr val="595959"/>
                </a:solidFill>
                <a:latin typeface="Arial"/>
                <a:ea typeface="Arial"/>
              </a:rPr>
              <a:t>27 sites of 383</a:t>
            </a:r>
            <a:r>
              <a:rPr lang="en" sz="1800" b="0" strike="noStrike" spc="-1">
                <a:solidFill>
                  <a:srgbClr val="595959"/>
                </a:solidFill>
                <a:latin typeface="Arial"/>
                <a:ea typeface="Arial"/>
              </a:rPr>
              <a:t> were considered for positive diversifying selection (p-value &gt; 0.05)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lang="en" sz="1800" b="1" strike="noStrike" spc="-1">
                <a:solidFill>
                  <a:srgbClr val="595959"/>
                </a:solidFill>
                <a:latin typeface="Arial"/>
                <a:ea typeface="Arial"/>
              </a:rPr>
              <a:t>75%</a:t>
            </a:r>
            <a:r>
              <a:rPr lang="en" sz="1800" b="0" strike="noStrike" spc="-1">
                <a:solidFill>
                  <a:srgbClr val="595959"/>
                </a:solidFill>
                <a:latin typeface="Arial"/>
                <a:ea typeface="Arial"/>
              </a:rPr>
              <a:t> of the most diversifying selection sites are related to the </a:t>
            </a:r>
            <a:r>
              <a:rPr lang="en" sz="1800" b="1" strike="noStrike" spc="-1">
                <a:solidFill>
                  <a:srgbClr val="595959"/>
                </a:solidFill>
                <a:latin typeface="Arial"/>
                <a:ea typeface="Arial"/>
              </a:rPr>
              <a:t>BHLH motif</a:t>
            </a:r>
            <a:r>
              <a:rPr lang="en" sz="1800" b="0" strike="noStrike" spc="-1">
                <a:solidFill>
                  <a:srgbClr val="595959"/>
                </a:solidFill>
                <a:latin typeface="Arial"/>
                <a:ea typeface="Arial"/>
              </a:rPr>
              <a:t> super family, hinting evolutionary pressure in this motif.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</TotalTime>
  <Words>212</Words>
  <Application>Microsoft Office PowerPoint</Application>
  <PresentationFormat>On-screen Show (16:9)</PresentationFormat>
  <Paragraphs>34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44</vt:i4>
      </vt:variant>
    </vt:vector>
  </HeadingPairs>
  <TitlesOfParts>
    <vt:vector size="54" baseType="lpstr">
      <vt:lpstr>Arial</vt:lpstr>
      <vt:lpstr>Calibri</vt:lpstr>
      <vt:lpstr>Noto Sans Symbols</vt:lpstr>
      <vt:lpstr>Symbol</vt:lpstr>
      <vt:lpstr>Times New Roman</vt:lpstr>
      <vt:lpstr>Verdana</vt:lpstr>
      <vt:lpstr>Wingdings</vt:lpstr>
      <vt:lpstr>Office Theme</vt:lpstr>
      <vt:lpstr>Office Theme</vt:lpstr>
      <vt:lpstr>Office Theme</vt:lpstr>
      <vt:lpstr>Bioinformatic analysis </vt:lpstr>
      <vt:lpstr>PowerPoint Presentation</vt:lpstr>
      <vt:lpstr>dN/dS applied to human OLIG2 paralogs</vt:lpstr>
      <vt:lpstr>Methodology</vt:lpstr>
      <vt:lpstr>Results</vt:lpstr>
      <vt:lpstr>PowerPoint Presentation</vt:lpstr>
      <vt:lpstr>PowerPoint Presentation</vt:lpstr>
      <vt:lpstr>PowerPoint Presentation</vt:lpstr>
      <vt:lpstr>Conclusions</vt:lpstr>
      <vt:lpstr>RNA-seq analysis</vt:lpstr>
      <vt:lpstr>Bulk RNA-seq and tissue expression</vt:lpstr>
      <vt:lpstr>Single-cell RNA-seq analysis </vt:lpstr>
      <vt:lpstr>Autism-related expression data</vt:lpstr>
      <vt:lpstr>scRNA pre-processing</vt:lpstr>
      <vt:lpstr>scRNA analysis</vt:lpstr>
      <vt:lpstr>Velmeshev et al. (2019) results</vt:lpstr>
      <vt:lpstr>PHYLOGENY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Bioinformatic analysis </dc:title>
  <dc:subject/>
  <dc:creator/>
  <dc:description/>
  <cp:lastModifiedBy>Denis Expósito Navarro</cp:lastModifiedBy>
  <cp:revision>1</cp:revision>
  <dcterms:modified xsi:type="dcterms:W3CDTF">2023-02-12T06:51:49Z</dcterms:modified>
  <dc:language>en-US</dc:language>
</cp:coreProperties>
</file>